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8" r:id="rId2"/>
    <p:sldId id="277" r:id="rId3"/>
    <p:sldId id="449" r:id="rId4"/>
    <p:sldId id="450" r:id="rId5"/>
    <p:sldId id="451" r:id="rId6"/>
    <p:sldId id="452" r:id="rId7"/>
    <p:sldId id="453" r:id="rId8"/>
    <p:sldId id="454" r:id="rId9"/>
    <p:sldId id="455" r:id="rId10"/>
    <p:sldId id="456" r:id="rId11"/>
    <p:sldId id="457" r:id="rId12"/>
    <p:sldId id="458" r:id="rId13"/>
    <p:sldId id="459" r:id="rId14"/>
    <p:sldId id="460" r:id="rId15"/>
    <p:sldId id="464" r:id="rId16"/>
    <p:sldId id="461" r:id="rId17"/>
    <p:sldId id="463" r:id="rId18"/>
    <p:sldId id="462" r:id="rId19"/>
    <p:sldId id="465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02" autoAdjust="0"/>
    <p:restoredTop sz="94660"/>
  </p:normalViewPr>
  <p:slideViewPr>
    <p:cSldViewPr snapToGrid="0">
      <p:cViewPr varScale="1">
        <p:scale>
          <a:sx n="80" d="100"/>
          <a:sy n="80" d="100"/>
        </p:scale>
        <p:origin x="39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Welkom 4 Havo.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83684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Werknemersverzekeringen.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Verplicht voor iedereen die werkt (ingehouden op loon)</a:t>
            </a:r>
          </a:p>
          <a:p>
            <a:r>
              <a:rPr lang="nl-NL" sz="2500" dirty="0" smtClean="0"/>
              <a:t>Werkloosheidswet.</a:t>
            </a:r>
          </a:p>
          <a:p>
            <a:r>
              <a:rPr lang="nl-NL" sz="2500" dirty="0" smtClean="0"/>
              <a:t>Ziektewet.</a:t>
            </a:r>
          </a:p>
          <a:p>
            <a:r>
              <a:rPr lang="nl-NL" sz="2500" dirty="0" smtClean="0"/>
              <a:t>Wet werk en inkomen naar arbeidsvermogen. (arbeidsongeschiktheid)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6457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Lees hoofdstuk </a:t>
            </a:r>
            <a:r>
              <a:rPr lang="nl-NL" dirty="0" smtClean="0"/>
              <a:t>6.4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18942" y="1339403"/>
            <a:ext cx="7340958" cy="4829577"/>
          </a:xfrm>
        </p:spPr>
        <p:txBody>
          <a:bodyPr>
            <a:normAutofit/>
          </a:bodyPr>
          <a:lstStyle/>
          <a:p>
            <a:r>
              <a:rPr lang="nl-NL" sz="2500" dirty="0" smtClean="0"/>
              <a:t>Maak opdracht 6.4, 6.5, 6.6 en 6.7</a:t>
            </a:r>
          </a:p>
          <a:p>
            <a:r>
              <a:rPr lang="nl-NL" sz="2500" dirty="0" smtClean="0"/>
              <a:t>Kom je er niet uit, vraag je buurman/buurvrouw na 6 minuten. Eerder klaar?</a:t>
            </a:r>
          </a:p>
          <a:p>
            <a:r>
              <a:rPr lang="nl-NL" sz="2500" dirty="0" smtClean="0"/>
              <a:t>Goed werk! Je kan verder werken we gaan morgen aan de slag met opgaves 6.8 t/m 6.15</a:t>
            </a:r>
          </a:p>
          <a:p>
            <a:r>
              <a:rPr lang="nl-NL" sz="2500" dirty="0" smtClean="0"/>
              <a:t>12 </a:t>
            </a:r>
            <a:r>
              <a:rPr lang="nl-NL" sz="2500" dirty="0" smtClean="0"/>
              <a:t>minuten de tijd. </a:t>
            </a:r>
          </a:p>
          <a:p>
            <a:r>
              <a:rPr lang="nl-NL" sz="2500" dirty="0" smtClean="0"/>
              <a:t>Na 6 minuten mag je overleggen, ik geef dit aan.</a:t>
            </a:r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7559899" y="262729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7559899" y="262729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7559899" y="262729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7559899" y="262729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7559899" y="262729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7559899" y="262729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7559899" y="262729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25005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6" grpId="0" animBg="1"/>
      <p:bldP spid="1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5918"/>
          <a:stretch/>
        </p:blipFill>
        <p:spPr>
          <a:xfrm>
            <a:off x="0" y="-1"/>
            <a:ext cx="7611414" cy="97879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3504"/>
          <a:stretch/>
        </p:blipFill>
        <p:spPr>
          <a:xfrm>
            <a:off x="0" y="0"/>
            <a:ext cx="7611414" cy="184168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64425"/>
          <a:stretch/>
        </p:blipFill>
        <p:spPr>
          <a:xfrm>
            <a:off x="0" y="-1"/>
            <a:ext cx="7611414" cy="2472745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49417"/>
          <a:stretch/>
        </p:blipFill>
        <p:spPr>
          <a:xfrm>
            <a:off x="0" y="-1"/>
            <a:ext cx="7611414" cy="3515933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7611414" cy="6950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4119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Goede en slechte </a:t>
            </a:r>
            <a:r>
              <a:rPr lang="nl-NL" dirty="0" smtClean="0"/>
              <a:t>risico’s bij particuliere verzekeringen.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Goede risico’s premie betalers die laag risico hebben en dus zelden vergoeding/zorg nodig hebben. Leveren meer op dan dat ze kosten.</a:t>
            </a:r>
          </a:p>
          <a:p>
            <a:r>
              <a:rPr lang="nl-NL" sz="2500" dirty="0" smtClean="0"/>
              <a:t>Slechte risico’s premie betalers die hoog risico hebben en dus vaak vergoeding/zorg nodig hebben. Kosten meer dan dat ze opleveren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383690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Averechtse </a:t>
            </a:r>
            <a:r>
              <a:rPr lang="nl-NL" dirty="0" smtClean="0"/>
              <a:t>selectie bij particuliere verzekeringen.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Wanneer mensen zelf mogen kiezen wie zich wel en niet verzekeren.</a:t>
            </a:r>
          </a:p>
          <a:p>
            <a:r>
              <a:rPr lang="nl-NL" sz="2500" dirty="0" smtClean="0"/>
              <a:t>Zullen de goede risico’s zich niet verzekeren aangezien de premie &gt; kans op schade * kosten bij schade.</a:t>
            </a:r>
          </a:p>
          <a:p>
            <a:r>
              <a:rPr lang="nl-NL" sz="2500" dirty="0" err="1" smtClean="0"/>
              <a:t>Cq</a:t>
            </a:r>
            <a:r>
              <a:rPr lang="nl-NL" sz="2500" dirty="0" smtClean="0"/>
              <a:t>, premie kost meer dan de verwachten kosten.</a:t>
            </a:r>
          </a:p>
          <a:p>
            <a:r>
              <a:rPr lang="nl-NL" sz="2500" dirty="0" smtClean="0"/>
              <a:t>Hierdoor zullen goede risico’s zich niet verzekeren, terwijl slechte dat wel doen. Hierdoor stijgt de premie want gemiddeld moet er meer uitgekeerd worden.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73102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81263" y="156411"/>
            <a:ext cx="8792739" cy="1773989"/>
          </a:xfrm>
        </p:spPr>
        <p:txBody>
          <a:bodyPr/>
          <a:lstStyle/>
          <a:p>
            <a:r>
              <a:rPr lang="nl-NL" dirty="0" smtClean="0"/>
              <a:t>Hoe werkt het bij collectieve verzekeringen?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81263" y="1251285"/>
            <a:ext cx="8792739" cy="4790078"/>
          </a:xfrm>
        </p:spPr>
        <p:txBody>
          <a:bodyPr>
            <a:noAutofit/>
          </a:bodyPr>
          <a:lstStyle/>
          <a:p>
            <a:r>
              <a:rPr lang="nl-NL" sz="2300" dirty="0" smtClean="0"/>
              <a:t>Je kan niet kiezen of je deze afsluit = verplicht.</a:t>
            </a:r>
          </a:p>
          <a:p>
            <a:r>
              <a:rPr lang="nl-NL" sz="2300" dirty="0" smtClean="0"/>
              <a:t>Dus zowel goede als slechte risico’s zullen zich verzekeren.</a:t>
            </a:r>
          </a:p>
          <a:p>
            <a:r>
              <a:rPr lang="nl-NL" sz="2300" dirty="0" smtClean="0"/>
              <a:t>De goede risico’s zullen meer betalen dan dat ze van de verzekering krijgen</a:t>
            </a:r>
          </a:p>
          <a:p>
            <a:r>
              <a:rPr lang="nl-NL" sz="2300" dirty="0" smtClean="0"/>
              <a:t>De slechte risico’s zullen meer betaald krijgen dan dat ze de verzekering betalen.</a:t>
            </a:r>
          </a:p>
          <a:p>
            <a:r>
              <a:rPr lang="nl-NL" sz="2300" dirty="0" err="1" smtClean="0"/>
              <a:t>Cq</a:t>
            </a:r>
            <a:r>
              <a:rPr lang="nl-NL" sz="2300" dirty="0" smtClean="0"/>
              <a:t> de goede betalen voor de slechte risico’s.</a:t>
            </a:r>
          </a:p>
          <a:p>
            <a:r>
              <a:rPr lang="nl-NL" sz="2300" dirty="0" smtClean="0"/>
              <a:t>Groot gedeelte van het geld wat de overheid nodig heeft, wordt verkregen uit belasting.</a:t>
            </a:r>
          </a:p>
          <a:p>
            <a:r>
              <a:rPr lang="nl-NL" sz="2300" dirty="0" smtClean="0"/>
              <a:t>Alleen als je werkt betaal je belasting.</a:t>
            </a:r>
          </a:p>
          <a:p>
            <a:r>
              <a:rPr lang="nl-NL" sz="2300" dirty="0" smtClean="0"/>
              <a:t>Dus de werkende betalen ook voor de niet werkende, dit noemen we solidariteit, de sterkste schouders dragen de zwaarste lasten.</a:t>
            </a:r>
          </a:p>
        </p:txBody>
      </p:sp>
    </p:spTree>
    <p:extLst>
      <p:ext uri="{BB962C8B-B14F-4D97-AF65-F5344CB8AC3E}">
        <p14:creationId xmlns:p14="http://schemas.microsoft.com/office/powerpoint/2010/main" val="3344453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Lees hoofdstuk </a:t>
            </a:r>
            <a:r>
              <a:rPr lang="nl-NL" dirty="0" smtClean="0"/>
              <a:t>6.4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18942" y="1339403"/>
            <a:ext cx="7340958" cy="4829577"/>
          </a:xfrm>
        </p:spPr>
        <p:txBody>
          <a:bodyPr>
            <a:normAutofit/>
          </a:bodyPr>
          <a:lstStyle/>
          <a:p>
            <a:r>
              <a:rPr lang="nl-NL" sz="2500" dirty="0" smtClean="0"/>
              <a:t>Maak opdracht </a:t>
            </a:r>
            <a:r>
              <a:rPr lang="nl-NL" sz="2500" dirty="0" smtClean="0"/>
              <a:t>6.8 t/m </a:t>
            </a:r>
            <a:r>
              <a:rPr lang="nl-NL" sz="2500" dirty="0" smtClean="0"/>
              <a:t>6.11</a:t>
            </a:r>
          </a:p>
          <a:p>
            <a:r>
              <a:rPr lang="nl-NL" sz="2500" dirty="0" smtClean="0"/>
              <a:t>Kom </a:t>
            </a:r>
            <a:r>
              <a:rPr lang="nl-NL" sz="2500" dirty="0" smtClean="0"/>
              <a:t>je er niet uit, vraag je buurman/buurvrouw na 6 minuten. Eerder klaar?</a:t>
            </a:r>
          </a:p>
          <a:p>
            <a:r>
              <a:rPr lang="nl-NL" sz="2500" dirty="0" smtClean="0"/>
              <a:t>10 </a:t>
            </a:r>
            <a:r>
              <a:rPr lang="nl-NL" sz="2500" dirty="0" smtClean="0"/>
              <a:t>minuten de tijd. </a:t>
            </a:r>
          </a:p>
          <a:p>
            <a:r>
              <a:rPr lang="nl-NL" sz="2500" dirty="0" smtClean="0"/>
              <a:t>Na 6 minuten mag je overleggen, ik geef dit aan.</a:t>
            </a:r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7559899" y="262729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7559899" y="262729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7559899" y="262729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7559899" y="262729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7559899" y="262729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18711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7228"/>
          <a:stretch/>
        </p:blipFill>
        <p:spPr>
          <a:xfrm>
            <a:off x="0" y="-35718"/>
            <a:ext cx="7880684" cy="877929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80227"/>
          <a:stretch/>
        </p:blipFill>
        <p:spPr>
          <a:xfrm>
            <a:off x="0" y="-35718"/>
            <a:ext cx="7880684" cy="1359192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65349"/>
          <a:stretch/>
        </p:blipFill>
        <p:spPr>
          <a:xfrm>
            <a:off x="0" y="-35718"/>
            <a:ext cx="7880684" cy="2381876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55373"/>
          <a:stretch/>
        </p:blipFill>
        <p:spPr>
          <a:xfrm>
            <a:off x="0" y="-35718"/>
            <a:ext cx="7880684" cy="3067676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47671"/>
          <a:stretch/>
        </p:blipFill>
        <p:spPr>
          <a:xfrm>
            <a:off x="0" y="-35718"/>
            <a:ext cx="7880684" cy="3597065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37520"/>
          <a:stretch/>
        </p:blipFill>
        <p:spPr>
          <a:xfrm>
            <a:off x="0" y="-35718"/>
            <a:ext cx="7880684" cy="4294897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16340"/>
          <a:stretch/>
        </p:blipFill>
        <p:spPr>
          <a:xfrm>
            <a:off x="0" y="-35718"/>
            <a:ext cx="7880684" cy="5750718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b="10915"/>
          <a:stretch/>
        </p:blipFill>
        <p:spPr>
          <a:xfrm>
            <a:off x="0" y="-35718"/>
            <a:ext cx="7880684" cy="6123697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35718"/>
            <a:ext cx="7880684" cy="6873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2834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Lees hoofdstuk </a:t>
            </a:r>
            <a:r>
              <a:rPr lang="nl-NL" dirty="0" smtClean="0"/>
              <a:t>6.4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18942" y="1339403"/>
            <a:ext cx="7340958" cy="4829577"/>
          </a:xfrm>
        </p:spPr>
        <p:txBody>
          <a:bodyPr>
            <a:normAutofit/>
          </a:bodyPr>
          <a:lstStyle/>
          <a:p>
            <a:r>
              <a:rPr lang="nl-NL" sz="2500" dirty="0" smtClean="0"/>
              <a:t>Maak opdracht </a:t>
            </a:r>
            <a:r>
              <a:rPr lang="nl-NL" sz="2500" dirty="0" smtClean="0"/>
              <a:t>6.12 t/m 6.15</a:t>
            </a:r>
          </a:p>
          <a:p>
            <a:r>
              <a:rPr lang="nl-NL" sz="2500" dirty="0" smtClean="0"/>
              <a:t>Kom </a:t>
            </a:r>
            <a:r>
              <a:rPr lang="nl-NL" sz="2500" dirty="0" smtClean="0"/>
              <a:t>je er niet uit, vraag je buurman/buurvrouw na 6 minuten. Eerder klaar?</a:t>
            </a:r>
          </a:p>
          <a:p>
            <a:r>
              <a:rPr lang="nl-NL" sz="2500" dirty="0" smtClean="0"/>
              <a:t>Goed werk! Je hebt je economiemissie voor deze week volbracht, beloon jezelf met achteroverleunen en even niks doen</a:t>
            </a:r>
          </a:p>
          <a:p>
            <a:r>
              <a:rPr lang="nl-NL" sz="2500" dirty="0" smtClean="0"/>
              <a:t>10 </a:t>
            </a:r>
            <a:r>
              <a:rPr lang="nl-NL" sz="2500" dirty="0" smtClean="0"/>
              <a:t>minuten de tijd. </a:t>
            </a:r>
          </a:p>
          <a:p>
            <a:r>
              <a:rPr lang="nl-NL" sz="2500" dirty="0" smtClean="0"/>
              <a:t>Na 6 minuten mag je overleggen, ik geef dit aan.</a:t>
            </a:r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7559899" y="262729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7559899" y="262729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7559899" y="262729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7559899" y="262729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7559899" y="262729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43745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94318"/>
          <a:stretch/>
        </p:blipFill>
        <p:spPr>
          <a:xfrm>
            <a:off x="0" y="45078"/>
            <a:ext cx="8578516" cy="388059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90266"/>
          <a:stretch/>
        </p:blipFill>
        <p:spPr>
          <a:xfrm>
            <a:off x="0" y="45078"/>
            <a:ext cx="8578516" cy="66478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83042"/>
          <a:stretch/>
        </p:blipFill>
        <p:spPr>
          <a:xfrm>
            <a:off x="0" y="45078"/>
            <a:ext cx="8578516" cy="115808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75114"/>
          <a:stretch/>
        </p:blipFill>
        <p:spPr>
          <a:xfrm>
            <a:off x="0" y="45078"/>
            <a:ext cx="8578516" cy="1699501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66481"/>
          <a:stretch/>
        </p:blipFill>
        <p:spPr>
          <a:xfrm>
            <a:off x="0" y="45078"/>
            <a:ext cx="8578516" cy="2289048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53444"/>
          <a:stretch/>
        </p:blipFill>
        <p:spPr>
          <a:xfrm>
            <a:off x="0" y="45078"/>
            <a:ext cx="8578516" cy="3179385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43226"/>
          <a:stretch/>
        </p:blipFill>
        <p:spPr>
          <a:xfrm>
            <a:off x="0" y="45078"/>
            <a:ext cx="8578516" cy="3877217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b="32126"/>
          <a:stretch/>
        </p:blipFill>
        <p:spPr>
          <a:xfrm>
            <a:off x="0" y="45078"/>
            <a:ext cx="8578516" cy="4635206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b="19970"/>
          <a:stretch/>
        </p:blipFill>
        <p:spPr>
          <a:xfrm>
            <a:off x="0" y="45078"/>
            <a:ext cx="8578516" cy="5465385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 rotWithShape="1">
          <a:blip r:embed="rId2"/>
          <a:srcRect b="8342"/>
          <a:stretch/>
        </p:blipFill>
        <p:spPr>
          <a:xfrm>
            <a:off x="0" y="45078"/>
            <a:ext cx="8578516" cy="6259469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078"/>
            <a:ext cx="8578516" cy="6829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106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45695"/>
            <a:ext cx="8596668" cy="1320800"/>
          </a:xfrm>
        </p:spPr>
        <p:txBody>
          <a:bodyPr/>
          <a:lstStyle/>
          <a:p>
            <a:r>
              <a:rPr lang="nl-NL" dirty="0" smtClean="0"/>
              <a:t>Planner aankomende 3 lessen.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85989"/>
            <a:ext cx="8596668" cy="3880773"/>
          </a:xfrm>
        </p:spPr>
        <p:txBody>
          <a:bodyPr>
            <a:normAutofit/>
          </a:bodyPr>
          <a:lstStyle/>
          <a:p>
            <a:r>
              <a:rPr lang="nl-NL" sz="2600" dirty="0" smtClean="0"/>
              <a:t>Les 1</a:t>
            </a:r>
            <a:r>
              <a:rPr lang="nl-NL" sz="2600" dirty="0" smtClean="0"/>
              <a:t>: 6.1 </a:t>
            </a:r>
            <a:r>
              <a:rPr lang="nl-NL" sz="2600" dirty="0" err="1" smtClean="0"/>
              <a:t>tm</a:t>
            </a:r>
            <a:r>
              <a:rPr lang="nl-NL" sz="2600" dirty="0" smtClean="0"/>
              <a:t> 6.7</a:t>
            </a:r>
          </a:p>
          <a:p>
            <a:r>
              <a:rPr lang="nl-NL" sz="2600" dirty="0" smtClean="0"/>
              <a:t>Les 2: 6.8 </a:t>
            </a:r>
            <a:r>
              <a:rPr lang="nl-NL" sz="2600" dirty="0" err="1" smtClean="0"/>
              <a:t>tm</a:t>
            </a:r>
            <a:r>
              <a:rPr lang="nl-NL" sz="2600" dirty="0" smtClean="0"/>
              <a:t> 6.15</a:t>
            </a:r>
          </a:p>
          <a:p>
            <a:endParaRPr lang="nl-NL" sz="2600" dirty="0"/>
          </a:p>
          <a:p>
            <a:r>
              <a:rPr lang="nl-NL" sz="2600" dirty="0" smtClean="0"/>
              <a:t>Zitten grote stukken herhaling in.</a:t>
            </a:r>
            <a:endParaRPr lang="nl-NL" sz="2600" dirty="0" smtClean="0"/>
          </a:p>
          <a:p>
            <a:endParaRPr lang="nl-NL" sz="2600" dirty="0"/>
          </a:p>
        </p:txBody>
      </p:sp>
    </p:spTree>
    <p:extLst>
      <p:ext uri="{BB962C8B-B14F-4D97-AF65-F5344CB8AC3E}">
        <p14:creationId xmlns:p14="http://schemas.microsoft.com/office/powerpoint/2010/main" val="50502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24426" y="0"/>
            <a:ext cx="8397702" cy="1930400"/>
          </a:xfrm>
        </p:spPr>
        <p:txBody>
          <a:bodyPr/>
          <a:lstStyle/>
          <a:p>
            <a:r>
              <a:rPr lang="nl-NL" dirty="0" smtClean="0"/>
              <a:t>Terugblik: Een </a:t>
            </a:r>
            <a:r>
              <a:rPr lang="nl-NL" dirty="0" smtClean="0"/>
              <a:t>belangrijke formule: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23900" y="457200"/>
            <a:ext cx="9347200" cy="4693573"/>
          </a:xfrm>
        </p:spPr>
        <p:txBody>
          <a:bodyPr>
            <a:noAutofit/>
          </a:bodyPr>
          <a:lstStyle/>
          <a:p>
            <a:r>
              <a:rPr lang="nl-NL" sz="2500" dirty="0" smtClean="0"/>
              <a:t>De toegevoegde waarde = omzet – inkoopwaarde van de omzet (inclusief energiekosten)</a:t>
            </a:r>
          </a:p>
          <a:p>
            <a:r>
              <a:rPr lang="nl-NL" sz="2500" dirty="0" smtClean="0"/>
              <a:t>De toegevoegde waarde = gelijk aan de som van de inkomens huur/rente/pacht/winst/loon.</a:t>
            </a:r>
          </a:p>
          <a:p>
            <a:r>
              <a:rPr lang="nl-NL" sz="2500" dirty="0" smtClean="0"/>
              <a:t>Waarom?</a:t>
            </a:r>
          </a:p>
          <a:p>
            <a:r>
              <a:rPr lang="nl-NL" sz="2500" dirty="0" smtClean="0"/>
              <a:t>De toegevoegde waarde ontstaat uit het inzetten van de productiefactoren: arbeid/kapitaal/ondernemerschap/natuur.</a:t>
            </a:r>
          </a:p>
          <a:p>
            <a:r>
              <a:rPr lang="nl-NL" sz="2500" dirty="0" smtClean="0"/>
              <a:t>Wanneer je gebruikt maakt van productiefactoren, moet je de gene die dit mogelijk heeft gemaakt daarvoor belonen.</a:t>
            </a:r>
          </a:p>
          <a:p>
            <a:r>
              <a:rPr lang="nl-NL" sz="2500" dirty="0" smtClean="0"/>
              <a:t>De beloning van arbeid = loon, van kapitaal = rente of huur, van ondernemerschap = winst en van natuur = pacht.</a:t>
            </a:r>
          </a:p>
          <a:p>
            <a:r>
              <a:rPr lang="nl-NL" sz="2500" dirty="0" err="1" smtClean="0"/>
              <a:t>Cq</a:t>
            </a:r>
            <a:r>
              <a:rPr lang="nl-NL" sz="2500" dirty="0" smtClean="0"/>
              <a:t> de beloningen zijn gelijk aan de toegevoegde waarde.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59996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Hoofdstuk 6. verzekeren.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Wat is verzekeren?</a:t>
            </a:r>
          </a:p>
          <a:p>
            <a:r>
              <a:rPr lang="nl-NL" sz="2500" dirty="0" smtClean="0"/>
              <a:t>Het indekken van risico.</a:t>
            </a:r>
          </a:p>
          <a:p>
            <a:r>
              <a:rPr lang="nl-NL" sz="2500" dirty="0" smtClean="0"/>
              <a:t>Namelijk: je betaald een vast bedrag per maand/jaar, maar dekt daarmee het risico in dat als je iets overkomt waarvoor je verzekerd bent je daarvoor moet betalen.</a:t>
            </a:r>
          </a:p>
          <a:p>
            <a:r>
              <a:rPr lang="nl-NL" sz="2500" dirty="0" smtClean="0"/>
              <a:t>Voorbeelden?</a:t>
            </a:r>
          </a:p>
          <a:p>
            <a:r>
              <a:rPr lang="nl-NL" sz="2500" dirty="0" smtClean="0"/>
              <a:t>Ziektekostenverzekering, telefoon.</a:t>
            </a:r>
          </a:p>
          <a:p>
            <a:endParaRPr lang="nl-NL" sz="2500" dirty="0" smtClean="0"/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843249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3" y="180304"/>
            <a:ext cx="8596669" cy="1750096"/>
          </a:xfrm>
        </p:spPr>
        <p:txBody>
          <a:bodyPr/>
          <a:lstStyle/>
          <a:p>
            <a:r>
              <a:rPr lang="nl-NL" dirty="0" smtClean="0"/>
              <a:t>Particuliere en sociale verzekeringen.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3" y="862885"/>
            <a:ext cx="9986373" cy="5178477"/>
          </a:xfrm>
        </p:spPr>
        <p:txBody>
          <a:bodyPr>
            <a:noAutofit/>
          </a:bodyPr>
          <a:lstStyle/>
          <a:p>
            <a:r>
              <a:rPr lang="nl-NL" sz="2500" dirty="0" smtClean="0"/>
              <a:t>Particuliere verzekeringen:</a:t>
            </a:r>
          </a:p>
          <a:p>
            <a:r>
              <a:rPr lang="nl-NL" sz="2500" dirty="0" smtClean="0"/>
              <a:t>Niet verplichten verzekeringen, kies je zelf voor, verzekeringsmaatschappijen kunnen je weigeren.</a:t>
            </a:r>
          </a:p>
          <a:p>
            <a:r>
              <a:rPr lang="nl-NL" sz="2500" dirty="0" smtClean="0"/>
              <a:t>Voorbeelden?</a:t>
            </a:r>
            <a:br>
              <a:rPr lang="nl-NL" sz="2500" dirty="0" smtClean="0"/>
            </a:br>
            <a:r>
              <a:rPr lang="nl-NL" sz="2500" dirty="0" smtClean="0"/>
              <a:t>Brand, fiets, telefoonverzekering. </a:t>
            </a:r>
          </a:p>
          <a:p>
            <a:r>
              <a:rPr lang="nl-NL" sz="2500" dirty="0" smtClean="0"/>
              <a:t>Bedrag wordt bepaald door het risico wat mensen lopen</a:t>
            </a:r>
            <a:r>
              <a:rPr lang="nl-NL" sz="2500" dirty="0" smtClean="0"/>
              <a:t>. (gemiddelde kosten van de schade * kans op schade)</a:t>
            </a:r>
            <a:endParaRPr lang="nl-NL" sz="2500" dirty="0" smtClean="0"/>
          </a:p>
          <a:p>
            <a:r>
              <a:rPr lang="nl-NL" sz="2500" dirty="0" smtClean="0"/>
              <a:t>Sociale verzekeringen.</a:t>
            </a:r>
          </a:p>
          <a:p>
            <a:r>
              <a:rPr lang="nl-NL" sz="2500" dirty="0" smtClean="0"/>
              <a:t>Verplicht gesteld door de overheid, verzekeringsmaatschappijen kunnen niemand weigeren.</a:t>
            </a:r>
          </a:p>
          <a:p>
            <a:r>
              <a:rPr lang="nl-NL" sz="2500" dirty="0" smtClean="0"/>
              <a:t>Voorbeelden?</a:t>
            </a:r>
          </a:p>
          <a:p>
            <a:r>
              <a:rPr lang="nl-NL" sz="2500" dirty="0" smtClean="0"/>
              <a:t>Algemene ouderdom wet (AOW), werkloosheidswet (WW)</a:t>
            </a:r>
          </a:p>
          <a:p>
            <a:r>
              <a:rPr lang="nl-NL" sz="2500" dirty="0" smtClean="0"/>
              <a:t>Premie geheven naar draagkracht, meer inkomen meer betalen.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053159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Lees hoofdstuk 6.1 </a:t>
            </a:r>
            <a:r>
              <a:rPr lang="nl-NL" dirty="0" err="1" smtClean="0"/>
              <a:t>tm</a:t>
            </a:r>
            <a:r>
              <a:rPr lang="nl-NL" dirty="0" smtClean="0"/>
              <a:t> 6.3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18942" y="1339403"/>
            <a:ext cx="7340958" cy="4829577"/>
          </a:xfrm>
        </p:spPr>
        <p:txBody>
          <a:bodyPr>
            <a:normAutofit/>
          </a:bodyPr>
          <a:lstStyle/>
          <a:p>
            <a:r>
              <a:rPr lang="nl-NL" sz="2500" dirty="0" smtClean="0"/>
              <a:t>Maak opdracht 6.1, 6.2 en 6.3</a:t>
            </a:r>
          </a:p>
          <a:p>
            <a:r>
              <a:rPr lang="nl-NL" sz="2500" dirty="0" smtClean="0"/>
              <a:t>Kom je er niet uit, vraag je buurman/buurvrouw na </a:t>
            </a:r>
            <a:r>
              <a:rPr lang="nl-NL" sz="2500" dirty="0" smtClean="0"/>
              <a:t>4 </a:t>
            </a:r>
            <a:r>
              <a:rPr lang="nl-NL" sz="2500" dirty="0" smtClean="0"/>
              <a:t>minuten. Eerder klaar?</a:t>
            </a:r>
          </a:p>
          <a:p>
            <a:r>
              <a:rPr lang="nl-NL" sz="2500" dirty="0" smtClean="0"/>
              <a:t>HW = t/m </a:t>
            </a:r>
            <a:r>
              <a:rPr lang="nl-NL" sz="2500" dirty="0" smtClean="0"/>
              <a:t>6.7</a:t>
            </a:r>
          </a:p>
          <a:p>
            <a:r>
              <a:rPr lang="nl-NL" sz="2500" dirty="0" smtClean="0"/>
              <a:t>8 </a:t>
            </a:r>
            <a:r>
              <a:rPr lang="nl-NL" sz="2500" dirty="0" smtClean="0"/>
              <a:t>minuten de tijd. </a:t>
            </a:r>
          </a:p>
          <a:p>
            <a:r>
              <a:rPr lang="nl-NL" sz="2500" dirty="0" smtClean="0"/>
              <a:t>Na </a:t>
            </a:r>
            <a:r>
              <a:rPr lang="nl-NL" sz="2500" dirty="0" smtClean="0"/>
              <a:t>4 </a:t>
            </a:r>
            <a:r>
              <a:rPr lang="nl-NL" sz="2500" dirty="0" smtClean="0"/>
              <a:t>minuten mag je overleggen, ik geef dit aan.</a:t>
            </a:r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7559899" y="262729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7559899" y="262729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7559899" y="262729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1929216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2246"/>
          <a:stretch/>
        </p:blipFill>
        <p:spPr>
          <a:xfrm>
            <a:off x="41718" y="0"/>
            <a:ext cx="12150282" cy="695459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39176"/>
          <a:stretch/>
        </p:blipFill>
        <p:spPr>
          <a:xfrm>
            <a:off x="41718" y="0"/>
            <a:ext cx="12150282" cy="2382592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t="1" r="67072" b="-745"/>
          <a:stretch/>
        </p:blipFill>
        <p:spPr>
          <a:xfrm>
            <a:off x="41718" y="0"/>
            <a:ext cx="4000893" cy="3946358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r="40434" b="-438"/>
          <a:stretch/>
        </p:blipFill>
        <p:spPr>
          <a:xfrm>
            <a:off x="41718" y="0"/>
            <a:ext cx="7237387" cy="3934326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18" y="0"/>
            <a:ext cx="12150282" cy="3917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189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0"/>
            <a:ext cx="10359860" cy="1930400"/>
          </a:xfrm>
        </p:spPr>
        <p:txBody>
          <a:bodyPr>
            <a:normAutofit/>
          </a:bodyPr>
          <a:lstStyle/>
          <a:p>
            <a:r>
              <a:rPr lang="nl-NL" dirty="0" smtClean="0"/>
              <a:t>Sociale verzekeringen:</a:t>
            </a:r>
            <a:br>
              <a:rPr lang="nl-NL" dirty="0" smtClean="0"/>
            </a:br>
            <a:r>
              <a:rPr lang="nl-NL" dirty="0" smtClean="0"/>
              <a:t>volksverzekeringen en werknemersverzekeringen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991673"/>
            <a:ext cx="8642937" cy="5049690"/>
          </a:xfrm>
        </p:spPr>
        <p:txBody>
          <a:bodyPr>
            <a:noAutofit/>
          </a:bodyPr>
          <a:lstStyle/>
          <a:p>
            <a:r>
              <a:rPr lang="nl-NL" sz="2500" dirty="0" smtClean="0"/>
              <a:t>Volksverzekeringen verplicht voor iedereen.</a:t>
            </a:r>
          </a:p>
          <a:p>
            <a:r>
              <a:rPr lang="nl-NL" sz="2500" dirty="0" smtClean="0"/>
              <a:t>AOW,		algemene ouderdomswet.</a:t>
            </a:r>
          </a:p>
          <a:p>
            <a:r>
              <a:rPr lang="nl-NL" sz="2500" dirty="0" err="1" smtClean="0"/>
              <a:t>WlZ</a:t>
            </a:r>
            <a:r>
              <a:rPr lang="nl-NL" sz="2500" dirty="0" smtClean="0"/>
              <a:t>,		wet langdurige zorg</a:t>
            </a:r>
          </a:p>
          <a:p>
            <a:r>
              <a:rPr lang="nl-NL" sz="2500" dirty="0" err="1" smtClean="0"/>
              <a:t>Anw</a:t>
            </a:r>
            <a:r>
              <a:rPr lang="nl-NL" sz="2500" dirty="0" smtClean="0"/>
              <a:t>		algemene nabestaandenwet</a:t>
            </a:r>
          </a:p>
          <a:p>
            <a:r>
              <a:rPr lang="nl-NL" sz="2500" dirty="0" smtClean="0"/>
              <a:t>AKW		algemene kinderbijslagwet</a:t>
            </a:r>
          </a:p>
          <a:p>
            <a:endParaRPr lang="nl-NL" sz="2500" dirty="0"/>
          </a:p>
          <a:p>
            <a:r>
              <a:rPr lang="nl-NL" sz="2500" dirty="0" smtClean="0"/>
              <a:t>Zorgverzekeringswet (</a:t>
            </a:r>
            <a:r>
              <a:rPr lang="nl-NL" sz="2500" dirty="0" err="1" smtClean="0"/>
              <a:t>Zvv</a:t>
            </a:r>
            <a:r>
              <a:rPr lang="nl-NL" sz="2500" dirty="0" smtClean="0"/>
              <a:t>) wel verplicht, maar particulier geregeld.</a:t>
            </a:r>
          </a:p>
          <a:p>
            <a:r>
              <a:rPr lang="nl-NL" sz="2500" dirty="0" smtClean="0"/>
              <a:t>Geen risico selectie: iedereen mag overal een basisverzekering afsluiten.</a:t>
            </a:r>
          </a:p>
          <a:p>
            <a:r>
              <a:rPr lang="nl-NL" sz="2500" dirty="0" smtClean="0"/>
              <a:t>Risico selectie: de verzekeraar verzekerend alleen mensen met een laag risico, </a:t>
            </a:r>
            <a:r>
              <a:rPr lang="nl-NL" sz="2500" dirty="0" err="1" smtClean="0"/>
              <a:t>cq</a:t>
            </a:r>
            <a:r>
              <a:rPr lang="nl-NL" sz="2500" dirty="0" smtClean="0"/>
              <a:t> selecteren op risico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460114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zorgtoeslag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Wat een zorgverzekering je kost is </a:t>
            </a:r>
            <a:r>
              <a:rPr lang="nl-NL" sz="2500" dirty="0" smtClean="0"/>
              <a:t>wel gerelateerd aan je inkomen.</a:t>
            </a:r>
          </a:p>
          <a:p>
            <a:r>
              <a:rPr lang="nl-NL" sz="2500" dirty="0" smtClean="0"/>
              <a:t>Iedereen betaald dezelfde basis premie</a:t>
            </a:r>
            <a:r>
              <a:rPr lang="nl-NL" sz="2500" dirty="0" smtClean="0"/>
              <a:t>. (bij dezelfde verzekering)</a:t>
            </a:r>
            <a:endParaRPr lang="nl-NL" sz="2500" dirty="0" smtClean="0"/>
          </a:p>
          <a:p>
            <a:r>
              <a:rPr lang="nl-NL" sz="2500" dirty="0" smtClean="0"/>
              <a:t>Maar als je weinig verdiend heb je recht op zorgtoeslag</a:t>
            </a:r>
            <a:r>
              <a:rPr lang="nl-NL" sz="2500" dirty="0" smtClean="0"/>
              <a:t>.</a:t>
            </a:r>
          </a:p>
          <a:p>
            <a:r>
              <a:rPr lang="nl-NL" sz="2500" dirty="0" smtClean="0"/>
              <a:t>Dus zorg toeslag zorgt ervoor dat ondanks dat iedereen evenveel betaald maar mensen met een laag inkomen een gedeelte hiervan terug krijgen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13421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2108</TotalTime>
  <Words>785</Words>
  <Application>Microsoft Office PowerPoint</Application>
  <PresentationFormat>Breedbeeld</PresentationFormat>
  <Paragraphs>131</Paragraphs>
  <Slides>19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19</vt:i4>
      </vt:variant>
    </vt:vector>
  </HeadingPairs>
  <TitlesOfParts>
    <vt:vector size="23" baseType="lpstr">
      <vt:lpstr>Arial</vt:lpstr>
      <vt:lpstr>Trebuchet MS</vt:lpstr>
      <vt:lpstr>Wingdings 3</vt:lpstr>
      <vt:lpstr>Facet</vt:lpstr>
      <vt:lpstr>Welkom 4 Havo.</vt:lpstr>
      <vt:lpstr>Planner aankomende 3 lessen. </vt:lpstr>
      <vt:lpstr>Terugblik: Een belangrijke formule:</vt:lpstr>
      <vt:lpstr>Hoofdstuk 6. verzekeren.</vt:lpstr>
      <vt:lpstr>Particuliere en sociale verzekeringen.</vt:lpstr>
      <vt:lpstr>Lees hoofdstuk 6.1 tm 6.3</vt:lpstr>
      <vt:lpstr>PowerPoint-presentatie</vt:lpstr>
      <vt:lpstr>Sociale verzekeringen: volksverzekeringen en werknemersverzekeringen</vt:lpstr>
      <vt:lpstr>zorgtoeslag</vt:lpstr>
      <vt:lpstr>Werknemersverzekeringen.</vt:lpstr>
      <vt:lpstr>Lees hoofdstuk 6.4</vt:lpstr>
      <vt:lpstr>PowerPoint-presentatie</vt:lpstr>
      <vt:lpstr>Goede en slechte risico’s bij particuliere verzekeringen.</vt:lpstr>
      <vt:lpstr>Averechtse selectie bij particuliere verzekeringen.</vt:lpstr>
      <vt:lpstr>Hoe werkt het bij collectieve verzekeringen?</vt:lpstr>
      <vt:lpstr>Lees hoofdstuk 6.4</vt:lpstr>
      <vt:lpstr>PowerPoint-presentatie</vt:lpstr>
      <vt:lpstr>Lees hoofdstuk 6.4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 terug VWO 5.</dc:title>
  <dc:creator>Bas Jacobs</dc:creator>
  <cp:lastModifiedBy>Bas Jacobs</cp:lastModifiedBy>
  <cp:revision>69</cp:revision>
  <dcterms:created xsi:type="dcterms:W3CDTF">2016-09-06T06:57:02Z</dcterms:created>
  <dcterms:modified xsi:type="dcterms:W3CDTF">2018-02-02T12:43:10Z</dcterms:modified>
</cp:coreProperties>
</file>